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75" r:id="rId3"/>
    <p:sldId id="276" r:id="rId4"/>
    <p:sldId id="265" r:id="rId5"/>
    <p:sldId id="282" r:id="rId6"/>
    <p:sldId id="284" r:id="rId7"/>
    <p:sldId id="281" r:id="rId8"/>
    <p:sldId id="292" r:id="rId9"/>
    <p:sldId id="290" r:id="rId10"/>
    <p:sldId id="291" r:id="rId11"/>
    <p:sldId id="302" r:id="rId12"/>
    <p:sldId id="287" r:id="rId13"/>
    <p:sldId id="293" r:id="rId14"/>
    <p:sldId id="295" r:id="rId15"/>
    <p:sldId id="298" r:id="rId16"/>
    <p:sldId id="296" r:id="rId17"/>
    <p:sldId id="299" r:id="rId18"/>
    <p:sldId id="300" r:id="rId19"/>
    <p:sldId id="301" r:id="rId20"/>
    <p:sldId id="303" r:id="rId21"/>
    <p:sldId id="308" r:id="rId22"/>
    <p:sldId id="309" r:id="rId23"/>
    <p:sldId id="304" r:id="rId24"/>
    <p:sldId id="306" r:id="rId25"/>
    <p:sldId id="307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0" r:id="rId34"/>
  </p:sldIdLst>
  <p:sldSz cx="12192000" cy="6858000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SC" initials="I" lastIdx="2" clrIdx="0">
    <p:extLst>
      <p:ext uri="{19B8F6BF-5375-455C-9EA6-DF929625EA0E}">
        <p15:presenceInfo xmlns:p15="http://schemas.microsoft.com/office/powerpoint/2012/main" userId="ITS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98"/>
    <a:srgbClr val="CEB9ED"/>
    <a:srgbClr val="AD8BE1"/>
    <a:srgbClr val="FFD8D9"/>
    <a:srgbClr val="F7F7F7"/>
    <a:srgbClr val="797DE8"/>
    <a:srgbClr val="E29FBE"/>
    <a:srgbClr val="AFD7D9"/>
    <a:srgbClr val="D8C9C6"/>
    <a:srgbClr val="F8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0" autoAdjust="0"/>
    <p:restoredTop sz="90012" autoAdjust="0"/>
  </p:normalViewPr>
  <p:slideViewPr>
    <p:cSldViewPr snapToGrid="0" showGuides="1">
      <p:cViewPr>
        <p:scale>
          <a:sx n="100" d="100"/>
          <a:sy n="100" d="100"/>
        </p:scale>
        <p:origin x="21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3C30-B711-435E-AD75-E790EEC1BB4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E2587-7747-43B6-9630-CE93C2BA5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2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B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SHOEFLY </a:t>
            </a:r>
            <a:r>
              <a:rPr lang="ko-KR" altLang="en-US" dirty="0" smtClean="0"/>
              <a:t>프로젝트 발표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15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프로젝트의 작업 스케줄러입니다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연한 색은 계획한 </a:t>
            </a:r>
            <a:r>
              <a:rPr lang="ko-KR" altLang="en-US" dirty="0" err="1" smtClean="0"/>
              <a:t>진행도이며</a:t>
            </a:r>
            <a:r>
              <a:rPr lang="ko-KR" altLang="en-US" dirty="0" smtClean="0"/>
              <a:t> 짙은 색은 실제 </a:t>
            </a:r>
            <a:r>
              <a:rPr lang="ko-KR" altLang="en-US" dirty="0" err="1" smtClean="0"/>
              <a:t>진행도를</a:t>
            </a:r>
            <a:r>
              <a:rPr lang="ko-KR" altLang="en-US" dirty="0" smtClean="0"/>
              <a:t> 나타냅니다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프로토타입으로 스토리 보드를 작성하여 페이지 구현에 참고하였습니다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92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</a:t>
            </a:r>
            <a:r>
              <a:rPr lang="en-US" altLang="ko-KR" dirty="0" smtClean="0"/>
              <a:t>DB TABLE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66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 테이블입니다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회원이 여러 개의 주소를 가질 수 있도록 하기 위해 회원 주소 테이블로 분리하였습니다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 테이블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상품 사이즈 별로 상품 구매신청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 신청을 받기 위해</a:t>
            </a:r>
            <a:endParaRPr lang="en-US" altLang="ko-KR" dirty="0" smtClean="0"/>
          </a:p>
          <a:p>
            <a:r>
              <a:rPr lang="ko-KR" altLang="en-US" dirty="0" smtClean="0"/>
              <a:t>상품 상세 테이블을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75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 구매신청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판매신청</a:t>
            </a:r>
            <a:r>
              <a:rPr lang="ko-KR" altLang="en-US" dirty="0" smtClean="0"/>
              <a:t> 테이블입니다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회원이 </a:t>
            </a:r>
            <a:r>
              <a:rPr lang="ko-KR" altLang="en-US" dirty="0" err="1" smtClean="0"/>
              <a:t>주문신청을</a:t>
            </a:r>
            <a:r>
              <a:rPr lang="ko-KR" altLang="en-US" dirty="0" smtClean="0"/>
              <a:t> 넣을 경우 등록되는 테이블입니다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여러 테이블의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참고하여 신청서에 필요한 정보들을 담을 수 있게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신청서의 </a:t>
            </a:r>
            <a:r>
              <a:rPr lang="ko-KR" altLang="en-US" dirty="0" err="1" smtClean="0"/>
              <a:t>진행도에</a:t>
            </a:r>
            <a:r>
              <a:rPr lang="ko-KR" altLang="en-US" dirty="0" smtClean="0"/>
              <a:t> 따라 </a:t>
            </a:r>
            <a:r>
              <a:rPr lang="en-US" altLang="ko-KR" dirty="0" smtClean="0"/>
              <a:t>STATE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값에 변화를 주었습니다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2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FAQ,</a:t>
            </a:r>
            <a:r>
              <a:rPr lang="en-US" altLang="ko-KR" baseline="0" dirty="0" smtClean="0"/>
              <a:t> NOTICE </a:t>
            </a:r>
            <a:r>
              <a:rPr lang="ko-KR" altLang="en-US" baseline="0" dirty="0" smtClean="0"/>
              <a:t>테이블입니다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관리자만 작성할 수 있는 자주 묻는 질문 게시판과 공지사항 게시판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페이지 기능만을 생각하고 테이블을 구현하였습니다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94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후기 테이블입니다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후기 게시판 테이블과 후기 댓글 테이블로 만들어져 있으며</a:t>
            </a:r>
            <a:endParaRPr lang="en-US" altLang="ko-KR" dirty="0" smtClean="0"/>
          </a:p>
          <a:p>
            <a:r>
              <a:rPr lang="ko-KR" altLang="en-US" dirty="0" smtClean="0"/>
              <a:t>후기 게시판의 </a:t>
            </a:r>
            <a:r>
              <a:rPr lang="ko-KR" altLang="en-US" dirty="0" err="1" smtClean="0"/>
              <a:t>대댓글</a:t>
            </a:r>
            <a:r>
              <a:rPr lang="ko-KR" altLang="en-US" dirty="0" smtClean="0"/>
              <a:t> 기능이 없다고 상정하고 테이블을 구현하였습니다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89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세번째로 프로젝트 구조 및 구현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63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이것은 클래스 다이어그램입니다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 smtClean="0"/>
              <a:t>BaseCommand</a:t>
            </a:r>
            <a:r>
              <a:rPr lang="ko-KR" altLang="en-US" dirty="0" smtClean="0"/>
              <a:t>가 부모 인터페이스를 하며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IndexCommand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NoticeCommand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ManagerCommand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ReviewCommand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ProductCommand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MemberCommand</a:t>
            </a:r>
            <a:r>
              <a:rPr lang="ko-KR" altLang="en-US" dirty="0" smtClean="0"/>
              <a:t>가 자식 인터페이스가 되며 이것을 구현하는 방식으로 설계하였습니다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8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소개 및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개발환경 및 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구조 및 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시연 순으로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38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메인 페이지에 대해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메인페이지에는 인기상품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추천상품 이렇게 크게 두 분류로 소개하고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위에 있는 </a:t>
            </a:r>
            <a:r>
              <a:rPr lang="en-US" altLang="ko-KR" baseline="0" dirty="0" err="1" smtClean="0"/>
              <a:t>sql</a:t>
            </a:r>
            <a:r>
              <a:rPr lang="ko-KR" altLang="en-US" baseline="0" dirty="0" smtClean="0"/>
              <a:t>문은 이 두 분류에 해당하는 </a:t>
            </a:r>
            <a:r>
              <a:rPr lang="en-US" altLang="ko-KR" baseline="0" dirty="0" err="1" smtClean="0"/>
              <a:t>sql</a:t>
            </a:r>
            <a:r>
              <a:rPr lang="ko-KR" altLang="en-US" baseline="0" dirty="0" smtClean="0"/>
              <a:t>문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5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회원가입에 대해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로그인 회원가입 요구사항으로</a:t>
            </a:r>
            <a:endParaRPr lang="en-US" altLang="ko-KR" dirty="0" smtClean="0"/>
          </a:p>
          <a:p>
            <a:r>
              <a:rPr lang="ko-KR" altLang="en-US" dirty="0" smtClean="0"/>
              <a:t>로그인 회원가입 아이디 찾기</a:t>
            </a:r>
            <a:r>
              <a:rPr lang="ko-KR" altLang="en-US" baseline="0" dirty="0" smtClean="0"/>
              <a:t> 비밀번호 찾기 가 있으며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회원 비밀번호 암호화 방식은 </a:t>
            </a:r>
            <a:r>
              <a:rPr lang="en-US" altLang="ko-KR" baseline="0" dirty="0" smtClean="0"/>
              <a:t>SHA256</a:t>
            </a:r>
            <a:r>
              <a:rPr lang="ko-KR" altLang="en-US" baseline="0" dirty="0" smtClean="0"/>
              <a:t>을 사용했습니다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36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회원가입 요구사항으로</a:t>
            </a:r>
            <a:endParaRPr lang="en-US" altLang="ko-KR" dirty="0" smtClean="0"/>
          </a:p>
          <a:p>
            <a:r>
              <a:rPr lang="ko-KR" altLang="en-US" dirty="0" smtClean="0"/>
              <a:t>아이디 중복</a:t>
            </a:r>
            <a:r>
              <a:rPr lang="ko-KR" altLang="en-US" baseline="0" dirty="0" smtClean="0"/>
              <a:t>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정규식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비밀번호 정규식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이메일 중복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정규식 검사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이메일 인증을 통한 사용자 확인이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 보이는 자바스크립트는 어떻게 알림을 띄우는지에 대해 확인하실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9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상품리스트입니다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상품 검색은 상품명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브랜드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사이즈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가격 범위를 포함하고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보이는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문은 전체 상품을 조회하는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문이고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다음으로 보이는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문은 검색 상품을 조회하는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98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구매 신청서</a:t>
            </a:r>
            <a:r>
              <a:rPr lang="en-US" altLang="ko-KR" dirty="0" smtClean="0"/>
              <a:t>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판매 신청서입니다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신청서 작성시 새로운 주소를 입력할 수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 등록된 주소를 입력할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16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즉시 구매 신청서</a:t>
            </a:r>
            <a:r>
              <a:rPr lang="ko-KR" altLang="en-US" baseline="0" dirty="0" smtClean="0"/>
              <a:t> 즉시 판매 신청서 페이지입니다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즉시 구매 신청서는 가능한 가장 저렴한 값으로 구매를 하게 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즉시 판매 신청서는 가능한 가장 비싼 값으로 판매 신청서를 넣게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즉시 구매 신청서와 즉시 판매 신청서가 등록되면 그에 해당되는 신청서와 연결하고 </a:t>
            </a:r>
            <a:r>
              <a:rPr lang="en-US" altLang="ko-KR" baseline="0" dirty="0" smtClean="0"/>
              <a:t>STATE</a:t>
            </a:r>
            <a:r>
              <a:rPr lang="ko-KR" altLang="en-US" baseline="0" dirty="0" smtClean="0"/>
              <a:t>를 바꾸어주는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문을 같이 실행되어 상품 거래 절차가 이루어지게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098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요구사항으로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이름변경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회원탈퇴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주소록관리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구매판매내역 관리가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02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주소록에서는 새로운 주소를 추가하거나 기존의 주소를 수정하거나 삭제할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주소를 등록하기 위해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도로명주소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이용하였습니다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보이는 이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문은 </a:t>
            </a:r>
            <a:r>
              <a:rPr lang="ko-KR" altLang="en-US" baseline="0" dirty="0" err="1" smtClean="0"/>
              <a:t>주소관리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문이고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다음으로 보이는 이 </a:t>
            </a:r>
            <a:r>
              <a:rPr lang="en-US" altLang="ko-KR" baseline="0" dirty="0" err="1" smtClean="0"/>
              <a:t>jsp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도로명주소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후기게시판입니다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후기게시판</a:t>
            </a:r>
            <a:r>
              <a:rPr lang="ko-KR" altLang="en-US" dirty="0" smtClean="0"/>
              <a:t> 요구사항으로 </a:t>
            </a:r>
            <a:r>
              <a:rPr lang="ko-KR" altLang="en-US" dirty="0" err="1" smtClean="0"/>
              <a:t>후개</a:t>
            </a:r>
            <a:r>
              <a:rPr lang="ko-KR" altLang="en-US" dirty="0" smtClean="0"/>
              <a:t> 테이블과 </a:t>
            </a:r>
            <a:r>
              <a:rPr lang="ko-KR" altLang="en-US" dirty="0" err="1" smtClean="0"/>
              <a:t>페이징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후기 이미지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 후기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후기 댓글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조회수가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위에 보이는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코드는 쿠키를 사용하여 조회수가 무한정 늘어나는 것을 방지한 코드입니다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3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후기작성에서</a:t>
            </a:r>
            <a:r>
              <a:rPr lang="ko-KR" altLang="en-US" baseline="0" dirty="0" smtClean="0"/>
              <a:t> 이미지 </a:t>
            </a:r>
            <a:r>
              <a:rPr lang="ko-KR" altLang="en-US" baseline="0" dirty="0" err="1" smtClean="0"/>
              <a:t>등록시</a:t>
            </a:r>
            <a:r>
              <a:rPr lang="ko-KR" altLang="en-US" baseline="0" dirty="0" smtClean="0"/>
              <a:t> 이미지 이외의 파일 등록이 불가능하게 자바스크립트로 막은 모습이며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이미지 등록 시 이와 같이 이미지가 표시되도록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5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소개 및 개요를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609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어두운 이 페이지는 </a:t>
            </a:r>
            <a:r>
              <a:rPr lang="ko-KR" altLang="en-US" dirty="0" err="1" smtClean="0"/>
              <a:t>관리자페이지입니다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관리자 페이지를 이동하기 위해 관리자로 등록된 계정에 로그인한 상태로 </a:t>
            </a:r>
            <a:r>
              <a:rPr lang="ko-KR" altLang="en-US" dirty="0" err="1" smtClean="0"/>
              <a:t>마이페이지로</a:t>
            </a:r>
            <a:r>
              <a:rPr lang="ko-KR" altLang="en-US" dirty="0" smtClean="0"/>
              <a:t> 이동 시 관리자 페이지로 이동됩니다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관지자</a:t>
            </a:r>
            <a:r>
              <a:rPr lang="ko-KR" altLang="en-US" dirty="0" smtClean="0"/>
              <a:t> 페이지에서 관리 할 것으로 회원관리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상품관리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구입신청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판매신청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후기 게시판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공지사항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자주묻는</a:t>
            </a:r>
            <a:r>
              <a:rPr lang="ko-KR" altLang="en-US" baseline="0" dirty="0" smtClean="0"/>
              <a:t> 질문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05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기본적으로 관리자 페이지 테이블 구성은</a:t>
            </a:r>
            <a:endParaRPr lang="en-US" altLang="ko-KR" dirty="0" smtClean="0"/>
          </a:p>
          <a:p>
            <a:r>
              <a:rPr lang="ko-KR" altLang="en-US" dirty="0" smtClean="0"/>
              <a:t>관리 페이지에 따라 적절한 검색을 구현하고</a:t>
            </a:r>
            <a:endParaRPr lang="en-US" altLang="ko-KR" dirty="0" smtClean="0"/>
          </a:p>
          <a:p>
            <a:r>
              <a:rPr lang="ko-KR" altLang="en-US" dirty="0" err="1" smtClean="0"/>
              <a:t>칼럼명을</a:t>
            </a:r>
            <a:r>
              <a:rPr lang="ko-KR" altLang="en-US" dirty="0" smtClean="0"/>
              <a:t> 선택함으로써 테이블 정렬하는 기능이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304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시연을 하며 마치도록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2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SHOEFLY</a:t>
            </a:r>
            <a:r>
              <a:rPr lang="ko-KR" altLang="en-US" dirty="0" smtClean="0"/>
              <a:t>란 한정판 상품에 대해 안전한 거래를 제공하는 사이트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거래를 위해 서로의 개인 정보를 공유할 필요성을 없애 안전한 거래를 이루어지게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철저한 검수를 통해 </a:t>
            </a:r>
            <a:r>
              <a:rPr lang="ko-KR" altLang="en-US" dirty="0" err="1" smtClean="0"/>
              <a:t>가품에</a:t>
            </a:r>
            <a:r>
              <a:rPr lang="ko-KR" altLang="en-US" dirty="0" smtClean="0"/>
              <a:t> 대한 불안감을 없애 드립니다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현재 거래 중인 상품들을 통해 시세 파악을 하여 현명한 거래를 할 수 있게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9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팀원들을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프로젝트는 박세환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안소은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정유한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윤기태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명이서</a:t>
            </a:r>
            <a:r>
              <a:rPr lang="ko-KR" altLang="en-US" dirty="0" smtClean="0"/>
              <a:t> 작업하였으며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각자 보기와 같은 부분을 </a:t>
            </a:r>
            <a:r>
              <a:rPr lang="ko-KR" altLang="en-US" baseline="0" dirty="0" err="1" smtClean="0"/>
              <a:t>당담하여</a:t>
            </a:r>
            <a:r>
              <a:rPr lang="ko-KR" altLang="en-US" baseline="0" dirty="0" smtClean="0"/>
              <a:t> 작업했습니다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두번째로 개발환경 및 기획을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29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프로젝트에 사용된 </a:t>
            </a:r>
            <a:r>
              <a:rPr lang="ko-KR" altLang="en-US" dirty="0" err="1" smtClean="0"/>
              <a:t>개발환경입니다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대표적으로 스프링 프레임워크 환경에서 작업하였으며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ORACLE DB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사용하였고</a:t>
            </a:r>
            <a:r>
              <a:rPr lang="en-US" altLang="ko-KR" baseline="0" dirty="0" smtClean="0"/>
              <a:t>, WAS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Apache Tomcat</a:t>
            </a:r>
            <a:r>
              <a:rPr lang="ko-KR" altLang="en-US" baseline="0" dirty="0" smtClean="0"/>
              <a:t>을 사용했습니다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추가로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로 도로명주소를 이용했습니다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97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요구사항 명세서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판매 요청을 통해 사용자가 원하는 금액에 판매 요청을 등록하거나</a:t>
            </a:r>
            <a:endParaRPr lang="en-US" altLang="ko-KR" dirty="0" smtClean="0"/>
          </a:p>
          <a:p>
            <a:r>
              <a:rPr lang="ko-KR" altLang="en-US" dirty="0" smtClean="0"/>
              <a:t>구매요청확인을 통해 시세 파악</a:t>
            </a:r>
            <a:r>
              <a:rPr lang="ko-KR" altLang="en-US" baseline="0" dirty="0" smtClean="0"/>
              <a:t> 후 즉시 판매 요청을 통해 즉시 상품을 판매할 수도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구매 요청의 경우</a:t>
            </a:r>
            <a:endParaRPr lang="en-US" altLang="ko-KR" baseline="0" dirty="0" smtClean="0"/>
          </a:p>
          <a:p>
            <a:r>
              <a:rPr lang="ko-KR" altLang="en-US" baseline="0" dirty="0" smtClean="0"/>
              <a:t>구매요청을 작성하면 해당 구매요청서에 해당하는 즉시판매요청이 받게 됨에 따라 상품을 수령할 수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판매요청서를 확인하여 즉시 구매를 통해 빠른 시일 내에 상품을 받아볼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2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전을 기반으로 요구사항 명세서를 상세히 작성한 </a:t>
            </a:r>
            <a:r>
              <a:rPr lang="ko-KR" altLang="en-US" dirty="0" err="1" smtClean="0"/>
              <a:t>엑셀표입니다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2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project/iyquE9YK1540VxupmOqj1FcOoXf19ay5#Wlz7j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120828" y="5221357"/>
            <a:ext cx="1950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spc="-150" dirty="0">
                <a:solidFill>
                  <a:schemeClr val="bg1"/>
                </a:solidFill>
                <a:latin typeface="+mj-lt"/>
                <a:ea typeface="푸른전남 Medium" panose="020B0603000000000000" pitchFamily="50" charset="-127"/>
              </a:rPr>
              <a:t>SHOEFLY</a:t>
            </a:r>
            <a:endParaRPr kumimoji="1" lang="ja-JP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正方形/長方形 1"/>
          <p:cNvSpPr/>
          <p:nvPr/>
        </p:nvSpPr>
        <p:spPr>
          <a:xfrm>
            <a:off x="3920593" y="1885121"/>
            <a:ext cx="4350810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4" y="2831446"/>
            <a:ext cx="3435928" cy="11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작업 스케줄러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828226-22BD-44AF-AE0B-E30E0809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6" y="1667396"/>
            <a:ext cx="11638308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0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스토리보드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스토리 보드를 작성하여 페이지 구현에 참고하였습니다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altLang="ko-KR" sz="1200" dirty="0" smtClean="0">
                <a:solidFill>
                  <a:schemeClr val="tx1"/>
                </a:solidFill>
              </a:rPr>
              <a:t>( </a:t>
            </a:r>
            <a:r>
              <a:rPr lang="en-US" altLang="ko-KR" sz="1200" dirty="0">
                <a:solidFill>
                  <a:schemeClr val="tx1"/>
                </a:solidFill>
              </a:rPr>
              <a:t>Oven : </a:t>
            </a:r>
            <a:r>
              <a:rPr lang="en-US" altLang="ko-KR" sz="1200" dirty="0">
                <a:solidFill>
                  <a:schemeClr val="tx1"/>
                </a:solidFill>
                <a:hlinkClick r:id="rId3"/>
              </a:rPr>
              <a:t>https://ovenapp.io/project/iyquE9YK1540VxupmOqj1FcOoXf19ay5#Wlz7j</a:t>
            </a:r>
            <a:r>
              <a:rPr lang="en-US" altLang="ko-KR" sz="1200" dirty="0">
                <a:solidFill>
                  <a:schemeClr val="tx1"/>
                </a:solidFill>
              </a:rPr>
              <a:t> 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1A3B35-51FB-44D0-820F-DF7A780B9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72" y="1674932"/>
            <a:ext cx="5324235" cy="3354268"/>
          </a:xfrm>
          <a:prstGeom prst="rect">
            <a:avLst/>
          </a:prstGeom>
        </p:spPr>
      </p:pic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F3DA7456-B6B0-4725-A797-A6CA209BD77C}"/>
              </a:ext>
            </a:extLst>
          </p:cNvPr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9824" r="19096"/>
          <a:stretch/>
        </p:blipFill>
        <p:spPr>
          <a:xfrm>
            <a:off x="6686309" y="1478023"/>
            <a:ext cx="4238625" cy="374808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340405" y="3109750"/>
            <a:ext cx="649025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68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7B66C84-0302-41FE-B1E5-F96D69CC7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6" r="28681" b="40591"/>
          <a:stretch/>
        </p:blipFill>
        <p:spPr>
          <a:xfrm>
            <a:off x="1092970" y="722002"/>
            <a:ext cx="10006060" cy="590143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8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539EF22-18E1-4B8F-AEE0-BE55851E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830580"/>
            <a:ext cx="3600450" cy="295275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E73D41E-A5ED-4B1A-88FC-B93EC79A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541" y="2316355"/>
            <a:ext cx="3676650" cy="2466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5871B-E2A9-4CB8-839D-6CF5404B043A}"/>
              </a:ext>
            </a:extLst>
          </p:cNvPr>
          <p:cNvSpPr txBox="1"/>
          <p:nvPr/>
        </p:nvSpPr>
        <p:spPr>
          <a:xfrm>
            <a:off x="1744133" y="1461248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1947023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주소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여러 개의 주소를 가질 수 있도록 하기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 주소 테이블로 분리하였습니다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2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2181566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상세 테이블 </a:t>
            </a:r>
            <a:r>
              <a:rPr lang="en-US" altLang="ko-KR" b="1" dirty="0"/>
              <a:t>(</a:t>
            </a:r>
            <a:r>
              <a:rPr lang="ko-KR" altLang="en-US" b="1" dirty="0"/>
              <a:t>사이즈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사이즈 별로 상품 구매신청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판매신청을 받기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상세 테이블을 만들었습니다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059DDB1-4C4C-4A9F-81E1-089FF93D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35" y="2210151"/>
            <a:ext cx="3639058" cy="24863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테이블</a:t>
            </a: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028AA47-E8B9-43DE-8670-20A3CFD6C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608" y="2605129"/>
            <a:ext cx="36195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861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600672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판매신청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주문신청을 넣을 경우 등록되는 테이블입니다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여러 테이블의 기본키를 참고하여 신청서에 필요한 정보들을 담을 수 있게 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신청서의 진행도에 따라 </a:t>
            </a:r>
            <a:r>
              <a:rPr lang="en-US" altLang="ko-KR" sz="1600" dirty="0">
                <a:solidFill>
                  <a:schemeClr val="tx1"/>
                </a:solidFill>
              </a:rPr>
              <a:t>STATE </a:t>
            </a:r>
            <a:r>
              <a:rPr lang="ko-KR" altLang="en-US" sz="1600" dirty="0">
                <a:solidFill>
                  <a:schemeClr val="tx1"/>
                </a:solidFill>
              </a:rPr>
              <a:t>값에 변화를 주었습니다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598891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구매신청 테이블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AF388E9-4465-458D-B486-26D7C79A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96" y="1987276"/>
            <a:ext cx="3648584" cy="3000794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3017F66-7BCD-4C98-B246-641F59D8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27" y="1989797"/>
            <a:ext cx="3648584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7916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(FAQ, NOTICE)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게시판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관리자만 작성할 수 있는 자주 묻는 질문 게시판과 공지사항 게시판 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페이지 기능만을 생각하고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자주 묻는 질문 게시판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9DA016-B240-408F-9898-99850EEF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06" y="2229204"/>
            <a:ext cx="3677163" cy="246731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117EB17-D636-4E85-81C0-A0231F534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27" y="2258123"/>
            <a:ext cx="3609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댓글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후기 게시판의 댓글은 </a:t>
            </a:r>
            <a:r>
              <a:rPr lang="ko-KR" altLang="en-US" sz="1600" dirty="0" err="1">
                <a:solidFill>
                  <a:schemeClr val="tx1"/>
                </a:solidFill>
              </a:rPr>
              <a:t>대댓글이</a:t>
            </a:r>
            <a:r>
              <a:rPr lang="ko-KR" altLang="en-US" sz="1600" dirty="0">
                <a:solidFill>
                  <a:schemeClr val="tx1"/>
                </a:solidFill>
              </a:rPr>
              <a:t> 없다고 상정하고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835554" y="138875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게시판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153DDAC-BB95-4087-94A8-627E4C9D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38" y="1741449"/>
            <a:ext cx="3348699" cy="347174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76ED884-564A-454F-8450-474A057A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27" y="2204160"/>
            <a:ext cx="361047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0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61336" y="3157878"/>
            <a:ext cx="24641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프로젝트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구조 및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325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7"/>
          <a:stretch/>
        </p:blipFill>
        <p:spPr>
          <a:xfrm>
            <a:off x="1164170" y="729623"/>
            <a:ext cx="9659001" cy="590550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다이어그램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4170" y="1106723"/>
            <a:ext cx="1346273" cy="16780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6729" y="1106724"/>
            <a:ext cx="7346441" cy="17872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10443" y="1106723"/>
            <a:ext cx="966287" cy="16780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9495" y="2893926"/>
            <a:ext cx="4700202" cy="8943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78027" y="3788229"/>
            <a:ext cx="3696118" cy="28219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75383" y="3667648"/>
            <a:ext cx="3696118" cy="29425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64169" y="1080763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Index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81906" y="1084568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Notice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7899" y="1075859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Manager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6638" y="2893926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Review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1551" y="636740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Product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68857" y="6367404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Member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50491" y="2976025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solidFill>
                  <a:schemeClr val="accent1">
                    <a:lumMod val="75000"/>
                  </a:schemeClr>
                </a:solidFill>
              </a:rPr>
              <a:t>BaseCommand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正方形/長方形 1">
            <a:extLst>
              <a:ext uri="{FF2B5EF4-FFF2-40B4-BE49-F238E27FC236}">
                <a16:creationId xmlns:a16="http://schemas.microsoft.com/office/drawing/2014/main" id="{0AA05E8F-755A-43FA-90AB-E08FE3492415}"/>
              </a:ext>
            </a:extLst>
          </p:cNvPr>
          <p:cNvSpPr/>
          <p:nvPr/>
        </p:nvSpPr>
        <p:spPr>
          <a:xfrm>
            <a:off x="3428264" y="3184702"/>
            <a:ext cx="1324712" cy="3737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4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2692" y="1644782"/>
            <a:ext cx="3716070" cy="869797"/>
            <a:chOff x="572692" y="1719596"/>
            <a:chExt cx="3716070" cy="8697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29787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소개 및 개요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2692" y="2744591"/>
            <a:ext cx="4700313" cy="869797"/>
            <a:chOff x="572692" y="1719596"/>
            <a:chExt cx="4700313" cy="8697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39629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개발환경 및 기획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72692" y="3837854"/>
            <a:ext cx="5851269" cy="869797"/>
            <a:chOff x="572692" y="1719596"/>
            <a:chExt cx="5851269" cy="8697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03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5113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프로젝트 구조 및 구현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72692" y="4931117"/>
            <a:ext cx="1906279" cy="869797"/>
            <a:chOff x="572692" y="1719596"/>
            <a:chExt cx="1906279" cy="8697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04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1168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시연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3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(INDEX)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533953"/>
            <a:ext cx="5743575" cy="46162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009" y="1657581"/>
            <a:ext cx="6288391" cy="21844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4105" y="4838700"/>
            <a:ext cx="4968295" cy="1200329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 메인 페이지에는 상품을 크게 두 분류로 </a:t>
            </a:r>
            <a:endParaRPr lang="en-US" altLang="ko-KR" dirty="0"/>
          </a:p>
          <a:p>
            <a:r>
              <a:rPr lang="ko-KR" altLang="en-US" dirty="0" smtClean="0"/>
              <a:t>소개하고 있습니다</a:t>
            </a:r>
            <a:r>
              <a:rPr lang="en-US" altLang="ko-KR" dirty="0" smtClean="0"/>
              <a:t>.</a:t>
            </a:r>
          </a:p>
          <a:p>
            <a:endParaRPr lang="en-US" altLang="ko-KR" sz="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 smtClean="0"/>
              <a:t>인기상품 </a:t>
            </a:r>
            <a:r>
              <a:rPr lang="en-US" altLang="ko-KR" b="0" dirty="0" smtClean="0"/>
              <a:t>(</a:t>
            </a:r>
            <a:r>
              <a:rPr lang="ko-KR" altLang="en-US" b="0" dirty="0"/>
              <a:t>가장 거래량이 </a:t>
            </a:r>
            <a:r>
              <a:rPr lang="ko-KR" altLang="en-US" b="0" dirty="0" smtClean="0"/>
              <a:t>많은</a:t>
            </a:r>
            <a:r>
              <a:rPr lang="en-US" altLang="ko-KR" b="0" dirty="0" smtClean="0"/>
              <a:t>)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 smtClean="0"/>
              <a:t>추천상품</a:t>
            </a:r>
            <a:endParaRPr lang="en-US" altLang="ko-KR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81DE-AB48-48F7-8708-786D329D004D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7855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3600" b="1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ja-JP" altLang="en-US" dirty="0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81DE-AB48-48F7-8708-786D329D004D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정유한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2590EB-2663-44DD-B089-8001910BC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7" y="1626722"/>
            <a:ext cx="4445518" cy="4498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0580D2-7306-493C-B7E0-6F8035BCEC9B}"/>
              </a:ext>
            </a:extLst>
          </p:cNvPr>
          <p:cNvSpPr txBox="1"/>
          <p:nvPr/>
        </p:nvSpPr>
        <p:spPr>
          <a:xfrm>
            <a:off x="6400828" y="3750730"/>
            <a:ext cx="4968295" cy="2308324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회원가입 요구사항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로그인</a:t>
            </a:r>
            <a:r>
              <a:rPr lang="en-US" altLang="ko-KR" b="0" dirty="0"/>
              <a:t> / </a:t>
            </a:r>
            <a:r>
              <a:rPr lang="ko-KR" altLang="en-US" b="0" dirty="0"/>
              <a:t>회원가입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아이디 찾기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비밀번호 찾기 </a:t>
            </a:r>
            <a:endParaRPr lang="en-US" altLang="ko-KR" b="0" dirty="0"/>
          </a:p>
          <a:p>
            <a:endParaRPr lang="en-US" altLang="ko-KR" dirty="0"/>
          </a:p>
          <a:p>
            <a:r>
              <a:rPr lang="ko-KR" altLang="en-US" dirty="0"/>
              <a:t>회원 비밀번호 암호화 방식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SHA256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Dependency : commons-codec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31E0043-A2E6-4D66-BAB5-8A40DEF4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28" y="1731490"/>
            <a:ext cx="429637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3600" b="1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ja-JP" altLang="en-US" dirty="0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106ECCB-31B4-41DF-9D9B-407FAF6FA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70" y="1685201"/>
            <a:ext cx="3411954" cy="3487598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ABFEF65-447E-4FE8-9720-027DFFBB24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94" y="1660882"/>
            <a:ext cx="3417411" cy="18551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3804AF-468C-43C2-8EB6-CD945C02B50C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정유한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580D2-7306-493C-B7E0-6F8035BCEC9B}"/>
              </a:ext>
            </a:extLst>
          </p:cNvPr>
          <p:cNvSpPr txBox="1"/>
          <p:nvPr/>
        </p:nvSpPr>
        <p:spPr>
          <a:xfrm>
            <a:off x="7017164" y="4822687"/>
            <a:ext cx="4297381" cy="1446550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회원가입 요구사항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아이디 중복 검사</a:t>
            </a:r>
            <a:r>
              <a:rPr lang="en-US" altLang="ko-KR" b="0" dirty="0"/>
              <a:t>,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비밀번호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이메일 중복 검사</a:t>
            </a:r>
            <a:r>
              <a:rPr lang="en-US" altLang="ko-KR" b="0" dirty="0"/>
              <a:t>,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이메일 인증을 통한 사용자 확인 </a:t>
            </a:r>
            <a:endParaRPr lang="en-US" altLang="ko-KR" b="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6F39525-408A-4F9C-8776-3DD0F99EB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36" y="1414911"/>
            <a:ext cx="2984216" cy="48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874" y="5727324"/>
            <a:ext cx="4968295" cy="584775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ko-KR" altLang="en-US" dirty="0"/>
              <a:t> 상품 검색은 상품명</a:t>
            </a:r>
            <a:r>
              <a:rPr lang="en-US" altLang="ko-KR" dirty="0"/>
              <a:t>, </a:t>
            </a:r>
            <a:r>
              <a:rPr lang="ko-KR" altLang="en-US" dirty="0"/>
              <a:t>브랜드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), </a:t>
            </a:r>
            <a:r>
              <a:rPr lang="ko-KR" altLang="en-US" dirty="0"/>
              <a:t>사이즈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), </a:t>
            </a:r>
            <a:r>
              <a:rPr lang="ko-KR" altLang="en-US" dirty="0"/>
              <a:t>가격범위를 포함하고 있습니다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9" y="1368333"/>
            <a:ext cx="5690856" cy="42629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443" y="1362658"/>
            <a:ext cx="6137508" cy="24037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70" y="2099243"/>
            <a:ext cx="4905553" cy="4212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63DF28-0609-4731-9BDD-A1C2B196C2E6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049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3" y="1514468"/>
            <a:ext cx="4849621" cy="3875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48014" y="5642185"/>
            <a:ext cx="4453967" cy="584775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ko-KR" altLang="en-US" dirty="0"/>
              <a:t> 신청서 작성시 새로운 주소를 입력할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이미 등록된 주소를 입력할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273" y="1184083"/>
            <a:ext cx="5131452" cy="436763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274182" y="460392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 신청서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BA813-6746-4E82-ACA8-9373434BE62A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6754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9161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즉시 구매 신청서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즉시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64" y="1495115"/>
            <a:ext cx="5175759" cy="39582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9164" y="5558335"/>
            <a:ext cx="5175759" cy="83099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즉시 구매 신청서는 가능한 가장 저렴한 값으로 구매를 하게  되며</a:t>
            </a:r>
            <a:r>
              <a:rPr lang="en-US" altLang="ko-KR" dirty="0"/>
              <a:t>, </a:t>
            </a:r>
            <a:r>
              <a:rPr lang="ko-KR" altLang="en-US" dirty="0"/>
              <a:t>즉시 판매 신청서는 가능한 가장 비싼 값으로 판매 신청서를 넣게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5" y="1495116"/>
            <a:ext cx="6217802" cy="34432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78958" y="5037822"/>
            <a:ext cx="5175759" cy="1077218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en-US" altLang="ko-KR" b="0" dirty="0"/>
              <a:t> </a:t>
            </a:r>
            <a:r>
              <a:rPr lang="ko-KR" altLang="en-US" b="0" dirty="0"/>
              <a:t>즉시 구매 신청서와 즉시 판매 신청서가 등록되면</a:t>
            </a:r>
            <a:endParaRPr lang="en-US" altLang="ko-KR" b="0" dirty="0"/>
          </a:p>
          <a:p>
            <a:r>
              <a:rPr lang="ko-KR" altLang="en-US" b="0" dirty="0"/>
              <a:t>그에 해당되는 신청서와 연결하고 </a:t>
            </a:r>
            <a:r>
              <a:rPr lang="en-US" altLang="ko-KR" b="0" dirty="0"/>
              <a:t>STATE</a:t>
            </a:r>
            <a:r>
              <a:rPr lang="ko-KR" altLang="en-US" b="0" dirty="0"/>
              <a:t>를 </a:t>
            </a:r>
            <a:r>
              <a:rPr lang="ko-KR" altLang="en-US" b="0" dirty="0" err="1"/>
              <a:t>바꾸어주는</a:t>
            </a:r>
            <a:r>
              <a:rPr lang="en-US" altLang="ko-KR" b="0" dirty="0"/>
              <a:t> SQL</a:t>
            </a:r>
            <a:r>
              <a:rPr lang="ko-KR" altLang="en-US" b="0" dirty="0"/>
              <a:t>문을 같이 실행되어 상품 거래 절차가 이루어지게 됩니다</a:t>
            </a:r>
            <a:r>
              <a:rPr lang="en-US" altLang="ko-KR" b="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75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정유한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E1280-D089-45A9-B979-3A8F3F0B1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3" y="1375582"/>
            <a:ext cx="3179949" cy="3718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BFDC54-BFD7-46F9-BDDA-9C8C011D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208" y="1375582"/>
            <a:ext cx="4680893" cy="4621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9E984F-16B2-42BD-A367-5893179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894" y="4494654"/>
            <a:ext cx="3399628" cy="1816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A8CC2A-6D25-41FB-84A6-854DB91CD0CE}"/>
              </a:ext>
            </a:extLst>
          </p:cNvPr>
          <p:cNvSpPr txBox="1"/>
          <p:nvPr/>
        </p:nvSpPr>
        <p:spPr>
          <a:xfrm>
            <a:off x="8088284" y="4848185"/>
            <a:ext cx="3714268" cy="1446550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마이페이지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비밀번호 </a:t>
            </a:r>
            <a:r>
              <a:rPr lang="en-US" altLang="ko-KR" sz="1600" dirty="0"/>
              <a:t>/ </a:t>
            </a:r>
            <a:r>
              <a:rPr lang="ko-KR" altLang="en-US" sz="1600" dirty="0"/>
              <a:t>이름 변경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회원탈퇴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주소록 관리 </a:t>
            </a:r>
            <a:r>
              <a:rPr lang="en-US" altLang="ko-KR" sz="1600" dirty="0"/>
              <a:t>(</a:t>
            </a:r>
            <a:r>
              <a:rPr lang="ko-KR" altLang="en-US" sz="1600" dirty="0"/>
              <a:t>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구매내역</a:t>
            </a:r>
            <a:r>
              <a:rPr lang="en-US" altLang="ko-KR" sz="1600" dirty="0"/>
              <a:t>, </a:t>
            </a:r>
            <a:r>
              <a:rPr lang="ko-KR" altLang="en-US" sz="1600" dirty="0"/>
              <a:t>판매내역 관리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5357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정유한</a:t>
            </a:r>
            <a:endParaRPr lang="ko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9E984F-16B2-42BD-A367-58931799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65" y="1612368"/>
            <a:ext cx="3399628" cy="1816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11AB3-D09E-482B-9A78-5855611F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4" y="3539340"/>
            <a:ext cx="1939997" cy="274792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C904B82-4EEA-4CE3-BA50-B23A0A3AF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888" y="1612368"/>
            <a:ext cx="5226434" cy="40839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CA5E28-848D-4157-AD3D-BAB9AC20A341}"/>
              </a:ext>
            </a:extLst>
          </p:cNvPr>
          <p:cNvSpPr txBox="1"/>
          <p:nvPr/>
        </p:nvSpPr>
        <p:spPr>
          <a:xfrm>
            <a:off x="5734050" y="5715401"/>
            <a:ext cx="300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주소 관리 </a:t>
            </a:r>
            <a:r>
              <a:rPr lang="en-US" altLang="ko-KR" sz="1500" dirty="0"/>
              <a:t>SQL</a:t>
            </a:r>
            <a:r>
              <a:rPr lang="ko-KR" altLang="en-US" sz="1500" dirty="0"/>
              <a:t>문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EC76057-6658-4E6F-A6FA-902B752D0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384" y="3591918"/>
            <a:ext cx="2542179" cy="264276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E14F091-3FAA-4A07-8747-2C0B9F64C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88" y="1612368"/>
            <a:ext cx="5866558" cy="3461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0BB5CA-C618-4D28-956C-D47B60EBCDBC}"/>
              </a:ext>
            </a:extLst>
          </p:cNvPr>
          <p:cNvSpPr txBox="1"/>
          <p:nvPr/>
        </p:nvSpPr>
        <p:spPr>
          <a:xfrm>
            <a:off x="5734050" y="5106905"/>
            <a:ext cx="300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API : </a:t>
            </a:r>
            <a:r>
              <a:rPr lang="ko-KR" altLang="en-US" sz="1500" dirty="0"/>
              <a:t>도로명주소</a:t>
            </a:r>
          </a:p>
        </p:txBody>
      </p:sp>
    </p:spTree>
    <p:extLst>
      <p:ext uri="{BB962C8B-B14F-4D97-AF65-F5344CB8AC3E}">
        <p14:creationId xmlns:p14="http://schemas.microsoft.com/office/powerpoint/2010/main" val="3068471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후기게시판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19042C-44F4-4926-A026-8B954EB9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4" y="1397709"/>
            <a:ext cx="6819778" cy="48887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7807255" y="4709718"/>
            <a:ext cx="3714268" cy="1692771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후기게시판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테이블과 </a:t>
            </a:r>
            <a:r>
              <a:rPr lang="ko-KR" altLang="en-US" sz="1600" dirty="0" err="1"/>
              <a:t>페이징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이미지 등록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 후기 작성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댓글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조회수</a:t>
            </a:r>
            <a:endParaRPr lang="en-US" altLang="ko-KR" sz="1600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44CD549-F6EF-41A0-8DCC-1BEA1B46B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33" y="1504773"/>
            <a:ext cx="5726431" cy="25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후기게시판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7807255" y="4971295"/>
            <a:ext cx="3714268" cy="1200329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후기작성 이미지 등록 시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.jpg, .</a:t>
            </a:r>
            <a:r>
              <a:rPr lang="en-US" altLang="ko-KR" sz="1600" dirty="0" err="1"/>
              <a:t>png</a:t>
            </a:r>
            <a:r>
              <a:rPr lang="en-US" altLang="ko-KR" sz="1600" dirty="0"/>
              <a:t>, .jpeg </a:t>
            </a:r>
            <a:r>
              <a:rPr lang="ko-KR" altLang="en-US" sz="1600" dirty="0"/>
              <a:t>이외의 파일 등록 불가능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등록 시 이미지 표시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C4D34-C416-46B5-B984-76F25940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7" y="1536259"/>
            <a:ext cx="6770901" cy="4000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7B6CC1-643D-47B2-AFE0-CDC7C9DA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77" y="1517518"/>
            <a:ext cx="6770900" cy="416343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0CEEF50-D529-45AE-9F32-21EA2DA83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54" y="1392552"/>
            <a:ext cx="4964057" cy="34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81371" y="3157878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소개 및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박세환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8849356" y="1949247"/>
            <a:ext cx="3058712" cy="3785652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이동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관리자로 등록된 계정에 로그인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마이페이지 이동 시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관리자 페이지로 이동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ko-KR" altLang="en-US" sz="1600" b="1" dirty="0"/>
              <a:t>관리자 페이지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상품관리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구입신청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판매신청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</a:t>
            </a:r>
            <a:r>
              <a:rPr lang="ko-KR" altLang="en-US" sz="1600" dirty="0" smtClean="0"/>
              <a:t>게시판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공지사항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자주묻는</a:t>
            </a:r>
            <a:r>
              <a:rPr lang="ko-KR" altLang="en-US" sz="1600" dirty="0"/>
              <a:t> 질문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975DC-4976-4C52-91AA-00CCAF99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7" y="1618481"/>
            <a:ext cx="8131995" cy="44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박세환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978125" y="5111947"/>
            <a:ext cx="6464987" cy="95410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테이블 구성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 페이지에 따라 적절한 검색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칼럼명을 선택함으로써 테이블 정렬</a:t>
            </a:r>
            <a:endParaRPr lang="en-US" altLang="ko-KR" sz="1600" dirty="0"/>
          </a:p>
        </p:txBody>
      </p:sp>
      <p:pic>
        <p:nvPicPr>
          <p:cNvPr id="6" name="그림 5" descr="텍스트, 모니터, 도로, 검은색이(가) 표시된 사진&#10;&#10;자동 생성된 설명">
            <a:extLst>
              <a:ext uri="{FF2B5EF4-FFF2-40B4-BE49-F238E27FC236}">
                <a16:creationId xmlns:a16="http://schemas.microsoft.com/office/drawing/2014/main" id="{6846C75E-0202-4E37-AAFE-45DA8D23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47" y="1537477"/>
            <a:ext cx="6837544" cy="339465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F75A3E0-7E6C-4580-9D2A-008C40B8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664" y="1936007"/>
            <a:ext cx="5982888" cy="3034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0385E5-CA64-4159-99BF-17060E48E4B4}"/>
              </a:ext>
            </a:extLst>
          </p:cNvPr>
          <p:cNvSpPr txBox="1"/>
          <p:nvPr/>
        </p:nvSpPr>
        <p:spPr>
          <a:xfrm>
            <a:off x="9852157" y="4970347"/>
            <a:ext cx="2178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(AJAX) </a:t>
            </a:r>
            <a:r>
              <a:rPr lang="ko-KR" altLang="en-US" sz="1500" dirty="0"/>
              <a:t>테이블 로드</a:t>
            </a:r>
          </a:p>
        </p:txBody>
      </p:sp>
    </p:spTree>
    <p:extLst>
      <p:ext uri="{BB962C8B-B14F-4D97-AF65-F5344CB8AC3E}">
        <p14:creationId xmlns:p14="http://schemas.microsoft.com/office/powerpoint/2010/main" val="42333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8390702" y="315787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311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75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SHOEFLY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750445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26" name="타원 25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4168638" y="1368333"/>
            <a:ext cx="3213064" cy="3213064"/>
          </a:xfrm>
          <a:prstGeom prst="ellipse">
            <a:avLst/>
          </a:prstGeom>
          <a:noFill/>
          <a:ln w="127000" cmpd="sng">
            <a:solidFill>
              <a:srgbClr val="FF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179" r="97386">
                        <a14:foregroundMark x1="25926" y1="74684" x2="25926" y2="74684"/>
                        <a14:foregroundMark x1="38562" y1="85443" x2="38562" y2="85443"/>
                        <a14:foregroundMark x1="41176" y1="89241" x2="41176" y2="89241"/>
                        <a14:foregroundMark x1="51198" y1="85443" x2="51198" y2="85443"/>
                        <a14:foregroundMark x1="53377" y1="75316" x2="53377" y2="75316"/>
                        <a14:foregroundMark x1="61002" y1="78481" x2="61002" y2="78481"/>
                        <a14:foregroundMark x1="65359" y1="91772" x2="65359" y2="91772"/>
                        <a14:foregroundMark x1="69499" y1="87975" x2="69499" y2="87975"/>
                        <a14:foregroundMark x1="72549" y1="75316" x2="72549" y2="75316"/>
                        <a14:foregroundMark x1="78649" y1="75316" x2="78649" y2="75316"/>
                        <a14:foregroundMark x1="93464" y1="79747" x2="93464" y2="79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50" y="2491033"/>
            <a:ext cx="2812640" cy="96818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414397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35" name="타원 34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9" name="오른쪽 화살표 38"/>
          <p:cNvSpPr/>
          <p:nvPr/>
        </p:nvSpPr>
        <p:spPr>
          <a:xfrm>
            <a:off x="3170470" y="2732549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7752278" y="2733896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20638" y="49945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한정판 상품에 대해 안전한 거래를 제공합니다</a:t>
            </a:r>
            <a:endParaRPr lang="en-US" altLang="ko-KR" sz="2000" b="1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1120638" y="4969642"/>
            <a:ext cx="1488558" cy="0"/>
          </a:xfrm>
          <a:prstGeom prst="lin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459847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거래를 위해 서로의 개인 정보를 공유할 필요가 없습니다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altLang="ko-KR" sz="1600" b="1" dirty="0">
                <a:solidFill>
                  <a:srgbClr val="FC9598"/>
                </a:solidFill>
              </a:rPr>
              <a:t>SHOEFLY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가 안전한 거래를 도와드립니다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35672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판매자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571720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구매자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155561" y="5547532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852615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철저한 검수를 통해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가품에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대한 불안감을 없애 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55561" y="5940300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6245383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 중인 상품들을 통해 시세 파악이 가능합니다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55561" y="6333068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팀원소개 및 역할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97033" y="1264948"/>
            <a:ext cx="2634826" cy="5045543"/>
            <a:chOff x="793952" y="1094126"/>
            <a:chExt cx="2634826" cy="5045543"/>
          </a:xfrm>
        </p:grpSpPr>
        <p:sp>
          <p:nvSpPr>
            <p:cNvPr id="14" name="직사각형 1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/>
                <a:t>박세환</a:t>
              </a:r>
              <a:r>
                <a:rPr kumimoji="1" lang="en-US" altLang="ko-KR" sz="1600" b="1" dirty="0"/>
                <a:t>(</a:t>
              </a:r>
              <a:r>
                <a:rPr lang="ko-KR" altLang="en-US" sz="1600" b="1" dirty="0"/>
                <a:t>조장</a:t>
              </a:r>
              <a:r>
                <a:rPr kumimoji="1" lang="en-US" altLang="ko-KR" sz="1600" b="1" dirty="0"/>
                <a:t>)</a:t>
              </a:r>
              <a:endParaRPr kumimoji="1" lang="ko-KR" alt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3610" y="3218342"/>
              <a:ext cx="2381460" cy="189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공지사항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FAQ,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관리자페이지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설계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총괄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작업 스케줄러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GITHUB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관리담당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56286" y="1264948"/>
            <a:ext cx="2634826" cy="5045543"/>
            <a:chOff x="793952" y="1094126"/>
            <a:chExt cx="2634826" cy="5045543"/>
          </a:xfrm>
        </p:grpSpPr>
        <p:sp>
          <p:nvSpPr>
            <p:cNvPr id="24" name="직사각형 2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안소은</a:t>
              </a:r>
              <a:endParaRPr kumimoji="1" lang="ko-KR" alt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3610" y="3218342"/>
              <a:ext cx="2381460" cy="2262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상품 리스트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b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구매 및 판매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요구사항명세서 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이미지 편집 및 로고 준비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스토리보드 추가편집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221511" y="1264948"/>
            <a:ext cx="2634826" cy="5045543"/>
            <a:chOff x="793952" y="1094126"/>
            <a:chExt cx="2634826" cy="5045543"/>
          </a:xfrm>
        </p:grpSpPr>
        <p:sp>
          <p:nvSpPr>
            <p:cNvPr id="30" name="직사각형 29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정유한</a:t>
              </a:r>
              <a:endParaRPr kumimoji="1" lang="ko-KR" alt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3610" y="3218342"/>
              <a:ext cx="2381460" cy="2118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ko-KR" altLang="en-US" dirty="0"/>
                <a:t>회원 페이지 </a:t>
              </a:r>
              <a:r>
                <a:rPr lang="en-US" altLang="ko-KR" dirty="0"/>
                <a:t>(</a:t>
              </a:r>
              <a:r>
                <a:rPr lang="ko-KR" altLang="en-US" dirty="0"/>
                <a:t>로그인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마이 페이지</a:t>
              </a:r>
              <a:r>
                <a:rPr lang="en-US" altLang="ko-KR" dirty="0"/>
                <a:t>)</a:t>
              </a:r>
            </a:p>
            <a:p>
              <a:r>
                <a:rPr lang="ko-KR" altLang="en-US" dirty="0"/>
                <a:t>주소</a:t>
              </a:r>
              <a:r>
                <a:rPr lang="en-US" altLang="ko-KR" dirty="0"/>
                <a:t>API</a:t>
              </a:r>
            </a:p>
            <a:p>
              <a:r>
                <a:rPr lang="ko-KR" altLang="en-US" dirty="0"/>
                <a:t>스토리보드 작성</a:t>
              </a:r>
              <a:endParaRPr lang="en-US" altLang="ko-KR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089342" y="1264948"/>
            <a:ext cx="2634826" cy="5045543"/>
            <a:chOff x="793952" y="1094126"/>
            <a:chExt cx="2634826" cy="5045543"/>
          </a:xfrm>
        </p:grpSpPr>
        <p:sp>
          <p:nvSpPr>
            <p:cNvPr id="36" name="직사각형 35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윤기태</a:t>
              </a:r>
              <a:endParaRPr kumimoji="1" lang="ko-KR" alt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3610" y="3218342"/>
              <a:ext cx="2381460" cy="152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en-US" altLang="ko-KR" dirty="0"/>
                <a:t>INDEX </a:t>
              </a:r>
              <a:r>
                <a:rPr lang="ko-KR" altLang="en-US" dirty="0"/>
                <a:t>페이지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후기 게시판</a:t>
              </a:r>
              <a:endParaRPr lang="en-US" altLang="ko-KR" dirty="0"/>
            </a:p>
            <a:p>
              <a:r>
                <a:rPr lang="ko-KR" altLang="en-US" dirty="0"/>
                <a:t>상품 샘플 데이터 생성 및 이미지 조사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9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38280" y="3157878"/>
            <a:ext cx="23102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개발환경 및</a:t>
            </a:r>
            <a:r>
              <a:rPr lang="en-US" altLang="ko-KR" sz="3200" b="1" dirty="0">
                <a:solidFill>
                  <a:schemeClr val="bg1"/>
                </a:solidFill>
              </a:rPr>
              <a:t/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ko-KR" altLang="en-US" sz="32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8010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407" y="1178298"/>
            <a:ext cx="1103309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3799" y="1323935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구현 언어</a:t>
            </a:r>
          </a:p>
        </p:txBody>
      </p:sp>
      <p:pic>
        <p:nvPicPr>
          <p:cNvPr id="18" name="그림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0" r="32860"/>
          <a:stretch>
            <a:fillRect/>
          </a:stretch>
        </p:blipFill>
        <p:spPr>
          <a:xfrm>
            <a:off x="1852169" y="1228733"/>
            <a:ext cx="936494" cy="1403935"/>
          </a:xfrm>
          <a:prstGeom prst="rect">
            <a:avLst/>
          </a:prstGeom>
        </p:spPr>
      </p:pic>
      <p:pic>
        <p:nvPicPr>
          <p:cNvPr id="19" name="그림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10" r="16790"/>
          <a:stretch>
            <a:fillRect/>
          </a:stretch>
        </p:blipFill>
        <p:spPr>
          <a:xfrm>
            <a:off x="2749899" y="1405715"/>
            <a:ext cx="1290540" cy="1049970"/>
          </a:xfrm>
          <a:prstGeom prst="rect">
            <a:avLst/>
          </a:prstGeom>
        </p:spPr>
      </p:pic>
      <p:pic>
        <p:nvPicPr>
          <p:cNvPr id="20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40439" y="1464891"/>
            <a:ext cx="1338973" cy="828888"/>
          </a:xfrm>
          <a:prstGeom prst="rect">
            <a:avLst/>
          </a:prstGeom>
        </p:spPr>
      </p:pic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6"/>
          <a:srcRect l="45000" t="23020" r="42260" b="53950"/>
          <a:stretch>
            <a:fillRect/>
          </a:stretch>
        </p:blipFill>
        <p:spPr>
          <a:xfrm>
            <a:off x="5476001" y="1340228"/>
            <a:ext cx="1164566" cy="1180943"/>
          </a:xfrm>
          <a:prstGeom prst="rect">
            <a:avLst/>
          </a:prstGeom>
        </p:spPr>
      </p:pic>
      <p:pic>
        <p:nvPicPr>
          <p:cNvPr id="22" name="그림 5"/>
          <p:cNvPicPr>
            <a:picLocks noChangeAspect="1"/>
          </p:cNvPicPr>
          <p:nvPr/>
        </p:nvPicPr>
        <p:blipFill rotWithShape="1">
          <a:blip r:embed="rId6"/>
          <a:srcRect l="67170" t="23020" r="20470" b="53950"/>
          <a:stretch>
            <a:fillRect/>
          </a:stretch>
        </p:blipFill>
        <p:spPr>
          <a:xfrm>
            <a:off x="6308091" y="1349306"/>
            <a:ext cx="1228066" cy="1283362"/>
          </a:xfrm>
          <a:prstGeom prst="rect">
            <a:avLst/>
          </a:prstGeom>
        </p:spPr>
      </p:pic>
      <p:pic>
        <p:nvPicPr>
          <p:cNvPr id="23" name="그림 3"/>
          <p:cNvPicPr>
            <a:picLocks noChangeAspect="1"/>
          </p:cNvPicPr>
          <p:nvPr/>
        </p:nvPicPr>
        <p:blipFill rotWithShape="1">
          <a:blip r:embed="rId6"/>
          <a:srcRect l="22080" t="23020" r="65660" b="53950"/>
          <a:stretch>
            <a:fillRect/>
          </a:stretch>
        </p:blipFill>
        <p:spPr>
          <a:xfrm>
            <a:off x="7248226" y="1349306"/>
            <a:ext cx="1121435" cy="11809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30504" y="1640384"/>
            <a:ext cx="679292" cy="7012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98274" y="1666087"/>
            <a:ext cx="1287517" cy="73572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69407" y="2917771"/>
            <a:ext cx="5339024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263473" y="2917771"/>
            <a:ext cx="255898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177496" y="2917771"/>
            <a:ext cx="2425002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010336" y="3315067"/>
            <a:ext cx="1283872" cy="6162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3799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 서버</a:t>
            </a:r>
            <a:endParaRPr lang="en-US" altLang="ko-KR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409734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WAS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323756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서버 언어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73244" y="3236117"/>
            <a:ext cx="1417483" cy="774158"/>
          </a:xfrm>
          <a:prstGeom prst="rect">
            <a:avLst/>
          </a:prstGeom>
        </p:spPr>
      </p:pic>
      <p:pic>
        <p:nvPicPr>
          <p:cNvPr id="36" name="그림 10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70" r="16540"/>
          <a:stretch>
            <a:fillRect/>
          </a:stretch>
        </p:blipFill>
        <p:spPr>
          <a:xfrm>
            <a:off x="3261615" y="3113054"/>
            <a:ext cx="1099001" cy="9932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142820" y="3318406"/>
            <a:ext cx="1274235" cy="69186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69407" y="4627961"/>
            <a:ext cx="860808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73799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사용 도구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24082" y="5046527"/>
            <a:ext cx="2014837" cy="5181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535030" y="5056032"/>
            <a:ext cx="2248945" cy="52835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972729" y="5029263"/>
            <a:ext cx="2236833" cy="56240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190578" y="4813065"/>
            <a:ext cx="1020414" cy="98502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449418" y="4613724"/>
            <a:ext cx="215307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564637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pic>
        <p:nvPicPr>
          <p:cNvPr id="1026" name="Picture 2" descr="https://www.juso.go.kr/img/common/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702" y="5360052"/>
            <a:ext cx="1643420" cy="35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5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72084E-914C-4679-8E56-F9E685AA3707}"/>
              </a:ext>
            </a:extLst>
          </p:cNvPr>
          <p:cNvSpPr/>
          <p:nvPr/>
        </p:nvSpPr>
        <p:spPr>
          <a:xfrm>
            <a:off x="1170685" y="1228747"/>
            <a:ext cx="10021453" cy="51688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A667AD-DCA8-4E36-A7FE-B2508F45AEF4}"/>
              </a:ext>
            </a:extLst>
          </p:cNvPr>
          <p:cNvSpPr/>
          <p:nvPr/>
        </p:nvSpPr>
        <p:spPr>
          <a:xfrm>
            <a:off x="1542788" y="3158687"/>
            <a:ext cx="1173454" cy="104684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사용자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D61A72-687F-4D74-A51A-728FCCA1F3E9}"/>
              </a:ext>
            </a:extLst>
          </p:cNvPr>
          <p:cNvSpPr/>
          <p:nvPr/>
        </p:nvSpPr>
        <p:spPr>
          <a:xfrm>
            <a:off x="3130546" y="1576881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339A86-5632-46B0-9CCA-354D89379DC3}"/>
              </a:ext>
            </a:extLst>
          </p:cNvPr>
          <p:cNvSpPr/>
          <p:nvPr/>
        </p:nvSpPr>
        <p:spPr>
          <a:xfrm>
            <a:off x="2987782" y="1295675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판매요청</a:t>
            </a:r>
            <a:endParaRPr kumimoji="1" lang="ko-KR" altLang="en-US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41024D6-2987-4B55-919A-D42C1DC61CA4}"/>
              </a:ext>
            </a:extLst>
          </p:cNvPr>
          <p:cNvSpPr/>
          <p:nvPr/>
        </p:nvSpPr>
        <p:spPr>
          <a:xfrm>
            <a:off x="5714375" y="1295675"/>
            <a:ext cx="2401853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1247F0E-420F-4DE5-9992-B9E6AF7962A7}"/>
              </a:ext>
            </a:extLst>
          </p:cNvPr>
          <p:cNvSpPr/>
          <p:nvPr/>
        </p:nvSpPr>
        <p:spPr>
          <a:xfrm>
            <a:off x="9103472" y="1286876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판매요청등록</a:t>
            </a:r>
            <a:endParaRPr kumimoji="1"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65174ED-5F0E-4AF0-BD93-E5ABFB4BB1EF}"/>
              </a:ext>
            </a:extLst>
          </p:cNvPr>
          <p:cNvSpPr/>
          <p:nvPr/>
        </p:nvSpPr>
        <p:spPr>
          <a:xfrm>
            <a:off x="4747140" y="151734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D36AA47D-12C9-42E8-A109-08CE18AB4629}"/>
              </a:ext>
            </a:extLst>
          </p:cNvPr>
          <p:cNvSpPr/>
          <p:nvPr/>
        </p:nvSpPr>
        <p:spPr>
          <a:xfrm>
            <a:off x="8226150" y="1508326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1CB61BC6-1C6D-49D4-890A-3977AC3506A8}"/>
              </a:ext>
            </a:extLst>
          </p:cNvPr>
          <p:cNvSpPr/>
          <p:nvPr/>
        </p:nvSpPr>
        <p:spPr>
          <a:xfrm>
            <a:off x="3130546" y="3996392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DF03CD5-CEB1-485E-AA7A-86AE3DBCF784}"/>
              </a:ext>
            </a:extLst>
          </p:cNvPr>
          <p:cNvSpPr/>
          <p:nvPr/>
        </p:nvSpPr>
        <p:spPr>
          <a:xfrm>
            <a:off x="2987782" y="383924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구매요청</a:t>
            </a:r>
            <a:endParaRPr kumimoji="1"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C849AF2-320B-47A0-8594-96804DB29457}"/>
              </a:ext>
            </a:extLst>
          </p:cNvPr>
          <p:cNvSpPr/>
          <p:nvPr/>
        </p:nvSpPr>
        <p:spPr>
          <a:xfrm>
            <a:off x="10249582" y="452428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상품을 수령</a:t>
            </a:r>
            <a:endParaRPr kumimoji="1" lang="ko-KR" altLang="en-US" dirty="0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9BC24075-7E6C-4C31-A2AF-8F9CCC25696C}"/>
              </a:ext>
            </a:extLst>
          </p:cNvPr>
          <p:cNvSpPr/>
          <p:nvPr/>
        </p:nvSpPr>
        <p:spPr>
          <a:xfrm>
            <a:off x="4427976" y="405739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85E49CE-0447-4D7D-8C68-B4DA3BA16C9A}"/>
              </a:ext>
            </a:extLst>
          </p:cNvPr>
          <p:cNvSpPr/>
          <p:nvPr/>
        </p:nvSpPr>
        <p:spPr>
          <a:xfrm>
            <a:off x="2987782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요청확인</a:t>
            </a:r>
            <a:endParaRPr kumimoji="1" lang="ko-KR" altLang="en-US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857980-360D-491A-BF15-92ED4BED615C}"/>
              </a:ext>
            </a:extLst>
          </p:cNvPr>
          <p:cNvSpPr/>
          <p:nvPr/>
        </p:nvSpPr>
        <p:spPr>
          <a:xfrm>
            <a:off x="8636535" y="2490858"/>
            <a:ext cx="1805474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구매 요청자에게 상품 배송</a:t>
            </a:r>
            <a:endParaRPr kumimoji="1" lang="ko-KR" altLang="en-US" dirty="0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D7E86B8-A7F5-46B1-90C5-9A64522CF3E6}"/>
              </a:ext>
            </a:extLst>
          </p:cNvPr>
          <p:cNvSpPr/>
          <p:nvPr/>
        </p:nvSpPr>
        <p:spPr>
          <a:xfrm>
            <a:off x="4503013" y="272828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D6451839-68F5-406B-AC8A-3736A8B23FFA}"/>
              </a:ext>
            </a:extLst>
          </p:cNvPr>
          <p:cNvSpPr/>
          <p:nvPr/>
        </p:nvSpPr>
        <p:spPr>
          <a:xfrm rot="18936463">
            <a:off x="6764381" y="255066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40871D3F-F373-4B36-BF6F-3F8E7AFCB32F}"/>
              </a:ext>
            </a:extLst>
          </p:cNvPr>
          <p:cNvSpPr/>
          <p:nvPr/>
        </p:nvSpPr>
        <p:spPr>
          <a:xfrm>
            <a:off x="5247026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즉시 판매 요청</a:t>
            </a:r>
            <a:endParaRPr kumimoji="1" lang="ko-KR" altLang="en-US" dirty="0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0ED7B594-B16C-42E5-B9D4-6AC46752DDB9}"/>
              </a:ext>
            </a:extLst>
          </p:cNvPr>
          <p:cNvSpPr/>
          <p:nvPr/>
        </p:nvSpPr>
        <p:spPr>
          <a:xfrm rot="2549760">
            <a:off x="7854348" y="259596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EEAEC58-E765-4AE8-9FF6-527ADC04926D}"/>
              </a:ext>
            </a:extLst>
          </p:cNvPr>
          <p:cNvSpPr/>
          <p:nvPr/>
        </p:nvSpPr>
        <p:spPr>
          <a:xfrm>
            <a:off x="5254180" y="3813177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금액의 즉시 판매요청</a:t>
            </a:r>
            <a:endParaRPr kumimoji="1"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65F9339-295C-4039-B766-26546089D04C}"/>
              </a:ext>
            </a:extLst>
          </p:cNvPr>
          <p:cNvSpPr/>
          <p:nvPr/>
        </p:nvSpPr>
        <p:spPr>
          <a:xfrm>
            <a:off x="2987782" y="506930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판매 요청확인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5CFD229F-BD35-4E08-AD13-9B260B1C333B}"/>
              </a:ext>
            </a:extLst>
          </p:cNvPr>
          <p:cNvSpPr/>
          <p:nvPr/>
        </p:nvSpPr>
        <p:spPr>
          <a:xfrm>
            <a:off x="7747174" y="4445711"/>
            <a:ext cx="2141216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A4C287D2-151E-43FA-B40D-F786F6A67B8D}"/>
              </a:ext>
            </a:extLst>
          </p:cNvPr>
          <p:cNvSpPr/>
          <p:nvPr/>
        </p:nvSpPr>
        <p:spPr>
          <a:xfrm>
            <a:off x="4446503" y="5272065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A482D62-D952-49CE-8BBC-56988C4E2D32}"/>
              </a:ext>
            </a:extLst>
          </p:cNvPr>
          <p:cNvSpPr/>
          <p:nvPr/>
        </p:nvSpPr>
        <p:spPr>
          <a:xfrm>
            <a:off x="5254180" y="5069304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즉시 구매요청</a:t>
            </a: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8396EA55-5F30-4677-B0BC-1F1EF7AAE64D}"/>
              </a:ext>
            </a:extLst>
          </p:cNvPr>
          <p:cNvSpPr/>
          <p:nvPr/>
        </p:nvSpPr>
        <p:spPr>
          <a:xfrm>
            <a:off x="9796427" y="4718680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5FE83BE7-7720-4394-9B63-80C538F068F4}"/>
              </a:ext>
            </a:extLst>
          </p:cNvPr>
          <p:cNvSpPr/>
          <p:nvPr/>
        </p:nvSpPr>
        <p:spPr>
          <a:xfrm rot="2549760">
            <a:off x="7145037" y="4126007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3BE2C4D1-E2D3-4F69-987F-D8945D264BD4}"/>
              </a:ext>
            </a:extLst>
          </p:cNvPr>
          <p:cNvSpPr/>
          <p:nvPr/>
        </p:nvSpPr>
        <p:spPr>
          <a:xfrm rot="18936463">
            <a:off x="7171218" y="5299531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59FCFCD-B9A4-415B-B3B1-9303905AC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16" y="1263964"/>
            <a:ext cx="10365971" cy="54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1875</TotalTime>
  <Words>1528</Words>
  <Application>Microsoft Office PowerPoint</Application>
  <PresentationFormat>와이드스크린</PresentationFormat>
  <Paragraphs>330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나눔스퀘어라운드 Regular</vt:lpstr>
      <vt:lpstr>맑은 고딕</vt:lpstr>
      <vt:lpstr>푸른전남 Medium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ITSC</cp:lastModifiedBy>
  <cp:revision>130</cp:revision>
  <cp:lastPrinted>2021-07-30T08:29:46Z</cp:lastPrinted>
  <dcterms:created xsi:type="dcterms:W3CDTF">2018-12-07T00:32:38Z</dcterms:created>
  <dcterms:modified xsi:type="dcterms:W3CDTF">2021-08-04T02:12:48Z</dcterms:modified>
</cp:coreProperties>
</file>